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57" r:id="rId3"/>
    <p:sldId id="267" r:id="rId4"/>
    <p:sldId id="258" r:id="rId5"/>
    <p:sldId id="259" r:id="rId6"/>
    <p:sldId id="260" r:id="rId7"/>
    <p:sldId id="266" r:id="rId8"/>
    <p:sldId id="261" r:id="rId9"/>
    <p:sldId id="262" r:id="rId10"/>
    <p:sldId id="263" r:id="rId11"/>
    <p:sldId id="264" r:id="rId12"/>
  </p:sldIdLst>
  <p:sldSz cx="9144000" cy="6858000" type="screen4x3"/>
  <p:notesSz cx="688181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2" autoAdjust="0"/>
  </p:normalViewPr>
  <p:slideViewPr>
    <p:cSldViewPr>
      <p:cViewPr>
        <p:scale>
          <a:sx n="77" d="100"/>
          <a:sy n="77" d="100"/>
        </p:scale>
        <p:origin x="-1164"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0142"/>
          </a:xfrm>
          <a:prstGeom prst="rect">
            <a:avLst/>
          </a:prstGeom>
        </p:spPr>
        <p:txBody>
          <a:bodyPr vert="horz" lIns="96478" tIns="48239" rIns="96478" bIns="48239" rtlCol="0"/>
          <a:lstStyle>
            <a:lvl1pPr algn="l">
              <a:defRPr sz="1300"/>
            </a:lvl1pPr>
          </a:lstStyle>
          <a:p>
            <a:endParaRPr lang="en-GB"/>
          </a:p>
        </p:txBody>
      </p:sp>
      <p:sp>
        <p:nvSpPr>
          <p:cNvPr id="3" name="Date Placeholder 2"/>
          <p:cNvSpPr>
            <a:spLocks noGrp="1"/>
          </p:cNvSpPr>
          <p:nvPr>
            <p:ph type="dt" sz="quarter" idx="1"/>
          </p:nvPr>
        </p:nvSpPr>
        <p:spPr>
          <a:xfrm>
            <a:off x="3898102" y="0"/>
            <a:ext cx="2982119" cy="500142"/>
          </a:xfrm>
          <a:prstGeom prst="rect">
            <a:avLst/>
          </a:prstGeom>
        </p:spPr>
        <p:txBody>
          <a:bodyPr vert="horz" lIns="96478" tIns="48239" rIns="96478" bIns="48239" rtlCol="0"/>
          <a:lstStyle>
            <a:lvl1pPr algn="r">
              <a:defRPr sz="1300"/>
            </a:lvl1pPr>
          </a:lstStyle>
          <a:p>
            <a:fld id="{D34B4325-DDF4-4EE4-9858-749AE498E664}" type="datetimeFigureOut">
              <a:rPr lang="en-GB" smtClean="0"/>
              <a:t>28/01/2016</a:t>
            </a:fld>
            <a:endParaRPr lang="en-GB"/>
          </a:p>
        </p:txBody>
      </p:sp>
      <p:sp>
        <p:nvSpPr>
          <p:cNvPr id="4" name="Footer Placeholder 3"/>
          <p:cNvSpPr>
            <a:spLocks noGrp="1"/>
          </p:cNvSpPr>
          <p:nvPr>
            <p:ph type="ftr" sz="quarter" idx="2"/>
          </p:nvPr>
        </p:nvSpPr>
        <p:spPr>
          <a:xfrm>
            <a:off x="0" y="9500960"/>
            <a:ext cx="2982119" cy="500142"/>
          </a:xfrm>
          <a:prstGeom prst="rect">
            <a:avLst/>
          </a:prstGeom>
        </p:spPr>
        <p:txBody>
          <a:bodyPr vert="horz" lIns="96478" tIns="48239" rIns="96478" bIns="48239" rtlCol="0" anchor="b"/>
          <a:lstStyle>
            <a:lvl1pPr algn="l">
              <a:defRPr sz="1300"/>
            </a:lvl1pPr>
          </a:lstStyle>
          <a:p>
            <a:endParaRPr lang="en-GB"/>
          </a:p>
        </p:txBody>
      </p:sp>
      <p:sp>
        <p:nvSpPr>
          <p:cNvPr id="5" name="Slide Number Placeholder 4"/>
          <p:cNvSpPr>
            <a:spLocks noGrp="1"/>
          </p:cNvSpPr>
          <p:nvPr>
            <p:ph type="sldNum" sz="quarter" idx="3"/>
          </p:nvPr>
        </p:nvSpPr>
        <p:spPr>
          <a:xfrm>
            <a:off x="3898102" y="9500960"/>
            <a:ext cx="2982119" cy="500142"/>
          </a:xfrm>
          <a:prstGeom prst="rect">
            <a:avLst/>
          </a:prstGeom>
        </p:spPr>
        <p:txBody>
          <a:bodyPr vert="horz" lIns="96478" tIns="48239" rIns="96478" bIns="48239" rtlCol="0" anchor="b"/>
          <a:lstStyle>
            <a:lvl1pPr algn="r">
              <a:defRPr sz="1300"/>
            </a:lvl1pPr>
          </a:lstStyle>
          <a:p>
            <a:fld id="{81722C39-B346-4F87-B130-1C04246C6845}" type="slidenum">
              <a:rPr lang="en-GB" smtClean="0"/>
              <a:t>‹#›</a:t>
            </a:fld>
            <a:endParaRPr lang="en-GB"/>
          </a:p>
        </p:txBody>
      </p:sp>
    </p:spTree>
    <p:extLst>
      <p:ext uri="{BB962C8B-B14F-4D97-AF65-F5344CB8AC3E}">
        <p14:creationId xmlns:p14="http://schemas.microsoft.com/office/powerpoint/2010/main" val="1737863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500142"/>
          </a:xfrm>
          <a:prstGeom prst="rect">
            <a:avLst/>
          </a:prstGeom>
        </p:spPr>
        <p:txBody>
          <a:bodyPr vert="horz" lIns="96478" tIns="48239" rIns="96478" bIns="48239" rtlCol="0"/>
          <a:lstStyle>
            <a:lvl1pPr algn="l">
              <a:defRPr sz="1300"/>
            </a:lvl1pPr>
          </a:lstStyle>
          <a:p>
            <a:endParaRPr lang="en-GB"/>
          </a:p>
        </p:txBody>
      </p:sp>
      <p:sp>
        <p:nvSpPr>
          <p:cNvPr id="3" name="Date Placeholder 2"/>
          <p:cNvSpPr>
            <a:spLocks noGrp="1"/>
          </p:cNvSpPr>
          <p:nvPr>
            <p:ph type="dt" idx="1"/>
          </p:nvPr>
        </p:nvSpPr>
        <p:spPr>
          <a:xfrm>
            <a:off x="3898102" y="0"/>
            <a:ext cx="2982119" cy="500142"/>
          </a:xfrm>
          <a:prstGeom prst="rect">
            <a:avLst/>
          </a:prstGeom>
        </p:spPr>
        <p:txBody>
          <a:bodyPr vert="horz" lIns="96478" tIns="48239" rIns="96478" bIns="48239" rtlCol="0"/>
          <a:lstStyle>
            <a:lvl1pPr algn="r">
              <a:defRPr sz="1300"/>
            </a:lvl1pPr>
          </a:lstStyle>
          <a:p>
            <a:fld id="{D451160D-5497-4D01-866D-256E3A278378}" type="datetimeFigureOut">
              <a:rPr lang="en-GB" smtClean="0"/>
              <a:t>28/01/2016</a:t>
            </a:fld>
            <a:endParaRPr lang="en-GB"/>
          </a:p>
        </p:txBody>
      </p:sp>
      <p:sp>
        <p:nvSpPr>
          <p:cNvPr id="4" name="Slide Image Placeholder 3"/>
          <p:cNvSpPr>
            <a:spLocks noGrp="1" noRot="1" noChangeAspect="1"/>
          </p:cNvSpPr>
          <p:nvPr>
            <p:ph type="sldImg" idx="2"/>
          </p:nvPr>
        </p:nvSpPr>
        <p:spPr>
          <a:xfrm>
            <a:off x="942975" y="750888"/>
            <a:ext cx="4997450" cy="3749675"/>
          </a:xfrm>
          <a:prstGeom prst="rect">
            <a:avLst/>
          </a:prstGeom>
          <a:noFill/>
          <a:ln w="12700">
            <a:solidFill>
              <a:prstClr val="black"/>
            </a:solidFill>
          </a:ln>
        </p:spPr>
        <p:txBody>
          <a:bodyPr vert="horz" lIns="96478" tIns="48239" rIns="96478" bIns="48239" rtlCol="0" anchor="ctr"/>
          <a:lstStyle/>
          <a:p>
            <a:endParaRPr lang="en-GB"/>
          </a:p>
        </p:txBody>
      </p:sp>
      <p:sp>
        <p:nvSpPr>
          <p:cNvPr id="5" name="Notes Placeholder 4"/>
          <p:cNvSpPr>
            <a:spLocks noGrp="1"/>
          </p:cNvSpPr>
          <p:nvPr>
            <p:ph type="body" sz="quarter" idx="3"/>
          </p:nvPr>
        </p:nvSpPr>
        <p:spPr>
          <a:xfrm>
            <a:off x="688182" y="4751348"/>
            <a:ext cx="5505450" cy="4501277"/>
          </a:xfrm>
          <a:prstGeom prst="rect">
            <a:avLst/>
          </a:prstGeom>
        </p:spPr>
        <p:txBody>
          <a:bodyPr vert="horz" lIns="96478" tIns="48239" rIns="96478" bIns="4823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00960"/>
            <a:ext cx="2982119" cy="500142"/>
          </a:xfrm>
          <a:prstGeom prst="rect">
            <a:avLst/>
          </a:prstGeom>
        </p:spPr>
        <p:txBody>
          <a:bodyPr vert="horz" lIns="96478" tIns="48239" rIns="96478" bIns="48239" rtlCol="0" anchor="b"/>
          <a:lstStyle>
            <a:lvl1pPr algn="l">
              <a:defRPr sz="1300"/>
            </a:lvl1pPr>
          </a:lstStyle>
          <a:p>
            <a:endParaRPr lang="en-GB"/>
          </a:p>
        </p:txBody>
      </p:sp>
      <p:sp>
        <p:nvSpPr>
          <p:cNvPr id="7" name="Slide Number Placeholder 6"/>
          <p:cNvSpPr>
            <a:spLocks noGrp="1"/>
          </p:cNvSpPr>
          <p:nvPr>
            <p:ph type="sldNum" sz="quarter" idx="5"/>
          </p:nvPr>
        </p:nvSpPr>
        <p:spPr>
          <a:xfrm>
            <a:off x="3898102" y="9500960"/>
            <a:ext cx="2982119" cy="500142"/>
          </a:xfrm>
          <a:prstGeom prst="rect">
            <a:avLst/>
          </a:prstGeom>
        </p:spPr>
        <p:txBody>
          <a:bodyPr vert="horz" lIns="96478" tIns="48239" rIns="96478" bIns="48239" rtlCol="0" anchor="b"/>
          <a:lstStyle>
            <a:lvl1pPr algn="r">
              <a:defRPr sz="1300"/>
            </a:lvl1pPr>
          </a:lstStyle>
          <a:p>
            <a:fld id="{1C1A60B5-E109-4086-82E8-9B8C7526C39E}" type="slidenum">
              <a:rPr lang="en-GB" smtClean="0"/>
              <a:t>‹#›</a:t>
            </a:fld>
            <a:endParaRPr lang="en-GB"/>
          </a:p>
        </p:txBody>
      </p:sp>
    </p:spTree>
    <p:extLst>
      <p:ext uri="{BB962C8B-B14F-4D97-AF65-F5344CB8AC3E}">
        <p14:creationId xmlns:p14="http://schemas.microsoft.com/office/powerpoint/2010/main" val="4075256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8B06354-0C0A-486A-8E99-F9C46BB87E5D}" type="datetime1">
              <a:rPr lang="en-GB" smtClean="0"/>
              <a:t>28/01/2016</a:t>
            </a:fld>
            <a:endParaRPr lang="en-GB"/>
          </a:p>
        </p:txBody>
      </p:sp>
      <p:sp>
        <p:nvSpPr>
          <p:cNvPr id="5" name="Footer Placeholder 4"/>
          <p:cNvSpPr>
            <a:spLocks noGrp="1"/>
          </p:cNvSpPr>
          <p:nvPr>
            <p:ph type="ftr" sz="quarter" idx="11"/>
          </p:nvPr>
        </p:nvSpPr>
        <p:spPr/>
        <p:txBody>
          <a:bodyPr/>
          <a:lstStyle/>
          <a:p>
            <a:r>
              <a:rPr lang="en-GB" smtClean="0"/>
              <a:t>SGNDP Steering Group 20/01/2016</a:t>
            </a:r>
            <a:endParaRPr lang="en-GB"/>
          </a:p>
        </p:txBody>
      </p:sp>
      <p:sp>
        <p:nvSpPr>
          <p:cNvPr id="6" name="Slide Number Placeholder 5"/>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3986505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BBA87CA-3E3D-4E19-ADB5-A6C814B4BC39}" type="datetime1">
              <a:rPr lang="en-GB" smtClean="0"/>
              <a:t>28/01/2016</a:t>
            </a:fld>
            <a:endParaRPr lang="en-GB"/>
          </a:p>
        </p:txBody>
      </p:sp>
      <p:sp>
        <p:nvSpPr>
          <p:cNvPr id="5" name="Footer Placeholder 4"/>
          <p:cNvSpPr>
            <a:spLocks noGrp="1"/>
          </p:cNvSpPr>
          <p:nvPr>
            <p:ph type="ftr" sz="quarter" idx="11"/>
          </p:nvPr>
        </p:nvSpPr>
        <p:spPr/>
        <p:txBody>
          <a:bodyPr/>
          <a:lstStyle/>
          <a:p>
            <a:r>
              <a:rPr lang="en-GB" smtClean="0"/>
              <a:t>SGNDP Steering Group 20/01/2016</a:t>
            </a:r>
            <a:endParaRPr lang="en-GB"/>
          </a:p>
        </p:txBody>
      </p:sp>
      <p:sp>
        <p:nvSpPr>
          <p:cNvPr id="6" name="Slide Number Placeholder 5"/>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686267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BA3D165-F8BB-49C3-B8BE-58655262DA36}" type="datetime1">
              <a:rPr lang="en-GB" smtClean="0"/>
              <a:t>28/01/2016</a:t>
            </a:fld>
            <a:endParaRPr lang="en-GB"/>
          </a:p>
        </p:txBody>
      </p:sp>
      <p:sp>
        <p:nvSpPr>
          <p:cNvPr id="5" name="Footer Placeholder 4"/>
          <p:cNvSpPr>
            <a:spLocks noGrp="1"/>
          </p:cNvSpPr>
          <p:nvPr>
            <p:ph type="ftr" sz="quarter" idx="11"/>
          </p:nvPr>
        </p:nvSpPr>
        <p:spPr/>
        <p:txBody>
          <a:bodyPr/>
          <a:lstStyle/>
          <a:p>
            <a:r>
              <a:rPr lang="en-GB" smtClean="0"/>
              <a:t>SGNDP Steering Group 20/01/2016</a:t>
            </a:r>
            <a:endParaRPr lang="en-GB"/>
          </a:p>
        </p:txBody>
      </p:sp>
      <p:sp>
        <p:nvSpPr>
          <p:cNvPr id="6" name="Slide Number Placeholder 5"/>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2811057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A073252-5E12-43C5-BAF6-5241BFF68627}" type="datetime1">
              <a:rPr lang="en-GB" smtClean="0"/>
              <a:t>28/01/2016</a:t>
            </a:fld>
            <a:endParaRPr lang="en-GB"/>
          </a:p>
        </p:txBody>
      </p:sp>
      <p:sp>
        <p:nvSpPr>
          <p:cNvPr id="5" name="Footer Placeholder 4"/>
          <p:cNvSpPr>
            <a:spLocks noGrp="1"/>
          </p:cNvSpPr>
          <p:nvPr>
            <p:ph type="ftr" sz="quarter" idx="11"/>
          </p:nvPr>
        </p:nvSpPr>
        <p:spPr/>
        <p:txBody>
          <a:bodyPr/>
          <a:lstStyle/>
          <a:p>
            <a:r>
              <a:rPr lang="en-GB" smtClean="0"/>
              <a:t>SGNDP Steering Group 20/01/2016</a:t>
            </a:r>
            <a:endParaRPr lang="en-GB"/>
          </a:p>
        </p:txBody>
      </p:sp>
      <p:sp>
        <p:nvSpPr>
          <p:cNvPr id="6" name="Slide Number Placeholder 5"/>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2757422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7872A2-E05E-472E-B849-C87B45B18A9E}" type="datetime1">
              <a:rPr lang="en-GB" smtClean="0"/>
              <a:t>28/01/2016</a:t>
            </a:fld>
            <a:endParaRPr lang="en-GB"/>
          </a:p>
        </p:txBody>
      </p:sp>
      <p:sp>
        <p:nvSpPr>
          <p:cNvPr id="5" name="Footer Placeholder 4"/>
          <p:cNvSpPr>
            <a:spLocks noGrp="1"/>
          </p:cNvSpPr>
          <p:nvPr>
            <p:ph type="ftr" sz="quarter" idx="11"/>
          </p:nvPr>
        </p:nvSpPr>
        <p:spPr/>
        <p:txBody>
          <a:bodyPr/>
          <a:lstStyle/>
          <a:p>
            <a:r>
              <a:rPr lang="en-GB" smtClean="0"/>
              <a:t>SGNDP Steering Group 20/01/2016</a:t>
            </a:r>
            <a:endParaRPr lang="en-GB"/>
          </a:p>
        </p:txBody>
      </p:sp>
      <p:sp>
        <p:nvSpPr>
          <p:cNvPr id="6" name="Slide Number Placeholder 5"/>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4264704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D54BD010-DF93-49E0-B764-DB008E83B618}" type="datetime1">
              <a:rPr lang="en-GB" smtClean="0"/>
              <a:t>28/01/2016</a:t>
            </a:fld>
            <a:endParaRPr lang="en-GB"/>
          </a:p>
        </p:txBody>
      </p:sp>
      <p:sp>
        <p:nvSpPr>
          <p:cNvPr id="6" name="Footer Placeholder 5"/>
          <p:cNvSpPr>
            <a:spLocks noGrp="1"/>
          </p:cNvSpPr>
          <p:nvPr>
            <p:ph type="ftr" sz="quarter" idx="11"/>
          </p:nvPr>
        </p:nvSpPr>
        <p:spPr/>
        <p:txBody>
          <a:bodyPr/>
          <a:lstStyle/>
          <a:p>
            <a:r>
              <a:rPr lang="en-GB" smtClean="0"/>
              <a:t>SGNDP Steering Group 20/01/2016</a:t>
            </a:r>
            <a:endParaRPr lang="en-GB"/>
          </a:p>
        </p:txBody>
      </p:sp>
      <p:sp>
        <p:nvSpPr>
          <p:cNvPr id="7" name="Slide Number Placeholder 6"/>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4026816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C46144F-0D2E-48E1-A26E-714D80307F96}" type="datetime1">
              <a:rPr lang="en-GB" smtClean="0"/>
              <a:t>28/01/2016</a:t>
            </a:fld>
            <a:endParaRPr lang="en-GB"/>
          </a:p>
        </p:txBody>
      </p:sp>
      <p:sp>
        <p:nvSpPr>
          <p:cNvPr id="8" name="Footer Placeholder 7"/>
          <p:cNvSpPr>
            <a:spLocks noGrp="1"/>
          </p:cNvSpPr>
          <p:nvPr>
            <p:ph type="ftr" sz="quarter" idx="11"/>
          </p:nvPr>
        </p:nvSpPr>
        <p:spPr/>
        <p:txBody>
          <a:bodyPr/>
          <a:lstStyle/>
          <a:p>
            <a:r>
              <a:rPr lang="en-GB" smtClean="0"/>
              <a:t>SGNDP Steering Group 20/01/2016</a:t>
            </a:r>
            <a:endParaRPr lang="en-GB"/>
          </a:p>
        </p:txBody>
      </p:sp>
      <p:sp>
        <p:nvSpPr>
          <p:cNvPr id="9" name="Slide Number Placeholder 8"/>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3000845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C49C152-70DF-457C-8EF8-971145464250}" type="datetime1">
              <a:rPr lang="en-GB" smtClean="0"/>
              <a:t>28/01/2016</a:t>
            </a:fld>
            <a:endParaRPr lang="en-GB"/>
          </a:p>
        </p:txBody>
      </p:sp>
      <p:sp>
        <p:nvSpPr>
          <p:cNvPr id="4" name="Footer Placeholder 3"/>
          <p:cNvSpPr>
            <a:spLocks noGrp="1"/>
          </p:cNvSpPr>
          <p:nvPr>
            <p:ph type="ftr" sz="quarter" idx="11"/>
          </p:nvPr>
        </p:nvSpPr>
        <p:spPr/>
        <p:txBody>
          <a:bodyPr/>
          <a:lstStyle/>
          <a:p>
            <a:r>
              <a:rPr lang="en-GB" smtClean="0"/>
              <a:t>SGNDP Steering Group 20/01/2016</a:t>
            </a:r>
            <a:endParaRPr lang="en-GB"/>
          </a:p>
        </p:txBody>
      </p:sp>
      <p:sp>
        <p:nvSpPr>
          <p:cNvPr id="5" name="Slide Number Placeholder 4"/>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21820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0D66E1-B4E5-4E2D-B2CC-EEB33FA4FED2}" type="datetime1">
              <a:rPr lang="en-GB" smtClean="0"/>
              <a:t>28/01/2016</a:t>
            </a:fld>
            <a:endParaRPr lang="en-GB"/>
          </a:p>
        </p:txBody>
      </p:sp>
      <p:sp>
        <p:nvSpPr>
          <p:cNvPr id="3" name="Footer Placeholder 2"/>
          <p:cNvSpPr>
            <a:spLocks noGrp="1"/>
          </p:cNvSpPr>
          <p:nvPr>
            <p:ph type="ftr" sz="quarter" idx="11"/>
          </p:nvPr>
        </p:nvSpPr>
        <p:spPr/>
        <p:txBody>
          <a:bodyPr/>
          <a:lstStyle/>
          <a:p>
            <a:r>
              <a:rPr lang="en-GB" smtClean="0"/>
              <a:t>SGNDP Steering Group 20/01/2016</a:t>
            </a:r>
            <a:endParaRPr lang="en-GB"/>
          </a:p>
        </p:txBody>
      </p:sp>
      <p:sp>
        <p:nvSpPr>
          <p:cNvPr id="4" name="Slide Number Placeholder 3"/>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118312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2EAC5E-13C7-4E54-B768-13E7A1C8CF42}" type="datetime1">
              <a:rPr lang="en-GB" smtClean="0"/>
              <a:t>28/01/2016</a:t>
            </a:fld>
            <a:endParaRPr lang="en-GB"/>
          </a:p>
        </p:txBody>
      </p:sp>
      <p:sp>
        <p:nvSpPr>
          <p:cNvPr id="6" name="Footer Placeholder 5"/>
          <p:cNvSpPr>
            <a:spLocks noGrp="1"/>
          </p:cNvSpPr>
          <p:nvPr>
            <p:ph type="ftr" sz="quarter" idx="11"/>
          </p:nvPr>
        </p:nvSpPr>
        <p:spPr/>
        <p:txBody>
          <a:bodyPr/>
          <a:lstStyle/>
          <a:p>
            <a:r>
              <a:rPr lang="en-GB" smtClean="0"/>
              <a:t>SGNDP Steering Group 20/01/2016</a:t>
            </a:r>
            <a:endParaRPr lang="en-GB"/>
          </a:p>
        </p:txBody>
      </p:sp>
      <p:sp>
        <p:nvSpPr>
          <p:cNvPr id="7" name="Slide Number Placeholder 6"/>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2029031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F7E633-37FA-449F-870B-01D167A9EFA0}" type="datetime1">
              <a:rPr lang="en-GB" smtClean="0"/>
              <a:t>28/01/2016</a:t>
            </a:fld>
            <a:endParaRPr lang="en-GB"/>
          </a:p>
        </p:txBody>
      </p:sp>
      <p:sp>
        <p:nvSpPr>
          <p:cNvPr id="6" name="Footer Placeholder 5"/>
          <p:cNvSpPr>
            <a:spLocks noGrp="1"/>
          </p:cNvSpPr>
          <p:nvPr>
            <p:ph type="ftr" sz="quarter" idx="11"/>
          </p:nvPr>
        </p:nvSpPr>
        <p:spPr/>
        <p:txBody>
          <a:bodyPr/>
          <a:lstStyle/>
          <a:p>
            <a:r>
              <a:rPr lang="en-GB" smtClean="0"/>
              <a:t>SGNDP Steering Group 20/01/2016</a:t>
            </a:r>
            <a:endParaRPr lang="en-GB"/>
          </a:p>
        </p:txBody>
      </p:sp>
      <p:sp>
        <p:nvSpPr>
          <p:cNvPr id="7" name="Slide Number Placeholder 6"/>
          <p:cNvSpPr>
            <a:spLocks noGrp="1"/>
          </p:cNvSpPr>
          <p:nvPr>
            <p:ph type="sldNum" sz="quarter" idx="12"/>
          </p:nvPr>
        </p:nvSpPr>
        <p:spPr/>
        <p:txBody>
          <a:bodyPr/>
          <a:lstStyle/>
          <a:p>
            <a:fld id="{A183D86B-207A-4BAF-9A41-FB28F00583E4}" type="slidenum">
              <a:rPr lang="en-GB" smtClean="0"/>
              <a:t>‹#›</a:t>
            </a:fld>
            <a:endParaRPr lang="en-GB"/>
          </a:p>
        </p:txBody>
      </p:sp>
    </p:spTree>
    <p:extLst>
      <p:ext uri="{BB962C8B-B14F-4D97-AF65-F5344CB8AC3E}">
        <p14:creationId xmlns:p14="http://schemas.microsoft.com/office/powerpoint/2010/main" val="3062039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B090A8-EA97-4DDE-9C2E-228D4AD50806}" type="datetime1">
              <a:rPr lang="en-GB" smtClean="0"/>
              <a:t>28/01/2016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SGNDP Steering Group 20/01/2016</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83D86B-207A-4BAF-9A41-FB28F00583E4}" type="slidenum">
              <a:rPr lang="en-GB" smtClean="0"/>
              <a:t>‹#›</a:t>
            </a:fld>
            <a:endParaRPr lang="en-GB"/>
          </a:p>
        </p:txBody>
      </p:sp>
    </p:spTree>
    <p:extLst>
      <p:ext uri="{BB962C8B-B14F-4D97-AF65-F5344CB8AC3E}">
        <p14:creationId xmlns:p14="http://schemas.microsoft.com/office/powerpoint/2010/main" val="215822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09600" y="2362200"/>
            <a:ext cx="8229600" cy="1143000"/>
          </a:xfrm>
        </p:spPr>
        <p:txBody>
          <a:bodyPr>
            <a:normAutofit fontScale="90000"/>
          </a:bodyPr>
          <a:lstStyle/>
          <a:p>
            <a:r>
              <a:rPr lang="en-GB" b="1" dirty="0" smtClean="0">
                <a:solidFill>
                  <a:schemeClr val="tx2"/>
                </a:solidFill>
              </a:rPr>
              <a:t>SGNDP STEERING GROUP MEETING</a:t>
            </a:r>
            <a:br>
              <a:rPr lang="en-GB" b="1" dirty="0" smtClean="0">
                <a:solidFill>
                  <a:schemeClr val="tx2"/>
                </a:solidFill>
              </a:rPr>
            </a:br>
            <a:r>
              <a:rPr lang="en-GB" b="1" dirty="0" smtClean="0">
                <a:solidFill>
                  <a:schemeClr val="tx2"/>
                </a:solidFill>
              </a:rPr>
              <a:t>20</a:t>
            </a:r>
            <a:r>
              <a:rPr lang="en-GB" b="1" baseline="30000" dirty="0" smtClean="0">
                <a:solidFill>
                  <a:schemeClr val="tx2"/>
                </a:solidFill>
              </a:rPr>
              <a:t>TH</a:t>
            </a:r>
            <a:r>
              <a:rPr lang="en-GB" b="1" dirty="0" smtClean="0">
                <a:solidFill>
                  <a:schemeClr val="tx2"/>
                </a:solidFill>
              </a:rPr>
              <a:t> JANUARY 2016</a:t>
            </a:r>
            <a:endParaRPr lang="en-GB" b="1" dirty="0">
              <a:solidFill>
                <a:schemeClr val="tx2"/>
              </a:solidFill>
            </a:endParaRPr>
          </a:p>
        </p:txBody>
      </p:sp>
      <p:sp>
        <p:nvSpPr>
          <p:cNvPr id="4" name="Footer Placeholder 3"/>
          <p:cNvSpPr>
            <a:spLocks noGrp="1"/>
          </p:cNvSpPr>
          <p:nvPr>
            <p:ph type="ftr" sz="quarter" idx="11"/>
          </p:nvPr>
        </p:nvSpPr>
        <p:spPr/>
        <p:txBody>
          <a:bodyPr/>
          <a:lstStyle/>
          <a:p>
            <a:r>
              <a:rPr lang="en-GB" smtClean="0"/>
              <a:t>SGNDP Steering Group 20/01/2016</a:t>
            </a:r>
            <a:endParaRPr lang="en-GB"/>
          </a:p>
        </p:txBody>
      </p:sp>
      <p:sp>
        <p:nvSpPr>
          <p:cNvPr id="5" name="Slide Number Placeholder 4"/>
          <p:cNvSpPr>
            <a:spLocks noGrp="1"/>
          </p:cNvSpPr>
          <p:nvPr>
            <p:ph type="sldNum" sz="quarter" idx="12"/>
          </p:nvPr>
        </p:nvSpPr>
        <p:spPr/>
        <p:txBody>
          <a:bodyPr/>
          <a:lstStyle/>
          <a:p>
            <a:fld id="{A183D86B-207A-4BAF-9A41-FB28F00583E4}" type="slidenum">
              <a:rPr lang="en-GB" smtClean="0"/>
              <a:t>1</a:t>
            </a:fld>
            <a:endParaRPr lang="en-GB"/>
          </a:p>
        </p:txBody>
      </p:sp>
    </p:spTree>
    <p:extLst>
      <p:ext uri="{BB962C8B-B14F-4D97-AF65-F5344CB8AC3E}">
        <p14:creationId xmlns:p14="http://schemas.microsoft.com/office/powerpoint/2010/main" val="23781747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10</a:t>
            </a:fld>
            <a:endParaRPr lang="en-GB"/>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04801"/>
            <a:ext cx="5791200" cy="489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943600" y="216555"/>
            <a:ext cx="2590800" cy="4524315"/>
          </a:xfrm>
          <a:prstGeom prst="rect">
            <a:avLst/>
          </a:prstGeom>
        </p:spPr>
        <p:txBody>
          <a:bodyPr wrap="square">
            <a:spAutoFit/>
          </a:bodyPr>
          <a:lstStyle/>
          <a:p>
            <a:endParaRPr lang="en-GB" dirty="0"/>
          </a:p>
          <a:p>
            <a:r>
              <a:rPr lang="en-GB" b="1" dirty="0"/>
              <a:t>The </a:t>
            </a:r>
            <a:r>
              <a:rPr lang="en-GB" b="1" dirty="0" smtClean="0"/>
              <a:t> </a:t>
            </a:r>
            <a:r>
              <a:rPr lang="en-GB" b="1" dirty="0"/>
              <a:t>pie chart relates to the wider themes that neighbourhood plan policies cover. Percentages relate to the number of policies devoted to each theme, as a proportion of the total number of policies in the 75 made plans. For example, 30% of all made neighbourhood planning policies are related to housing (14%) or design (16%) </a:t>
            </a:r>
            <a:endParaRPr lang="en-GB" dirty="0"/>
          </a:p>
        </p:txBody>
      </p:sp>
    </p:spTree>
    <p:extLst>
      <p:ext uri="{BB962C8B-B14F-4D97-AF65-F5344CB8AC3E}">
        <p14:creationId xmlns:p14="http://schemas.microsoft.com/office/powerpoint/2010/main" val="3470255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11</a:t>
            </a:fld>
            <a:endParaRPr lang="en-GB"/>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2514600"/>
            <a:ext cx="7476574"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52187" y="381000"/>
            <a:ext cx="8153400" cy="1754326"/>
          </a:xfrm>
          <a:prstGeom prst="rect">
            <a:avLst/>
          </a:prstGeom>
        </p:spPr>
        <p:txBody>
          <a:bodyPr wrap="square">
            <a:spAutoFit/>
          </a:bodyPr>
          <a:lstStyle/>
          <a:p>
            <a:endParaRPr lang="en-GB" dirty="0"/>
          </a:p>
          <a:p>
            <a:r>
              <a:rPr lang="en-GB" b="1" dirty="0"/>
              <a:t>The below chart lists all of the wider themes by the percentage of neighbourhood plans which deal with them. Nearly 90% of neighbourhood plans contain at least one policy related to housing (such as site allocation, affordable housing or influencing the type, size and tenure) whereas over 80% cover built sport, leisure and recreation (such as allotments or sports pitches) </a:t>
            </a:r>
            <a:endParaRPr lang="en-GB" dirty="0"/>
          </a:p>
        </p:txBody>
      </p:sp>
    </p:spTree>
    <p:extLst>
      <p:ext uri="{BB962C8B-B14F-4D97-AF65-F5344CB8AC3E}">
        <p14:creationId xmlns:p14="http://schemas.microsoft.com/office/powerpoint/2010/main" val="10831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2</a:t>
            </a:fld>
            <a:endParaRPr lang="en-GB"/>
          </a:p>
        </p:txBody>
      </p:sp>
      <p:sp>
        <p:nvSpPr>
          <p:cNvPr id="5" name="Rectangle 4"/>
          <p:cNvSpPr/>
          <p:nvPr/>
        </p:nvSpPr>
        <p:spPr>
          <a:xfrm>
            <a:off x="914400" y="671691"/>
            <a:ext cx="7239000" cy="6186309"/>
          </a:xfrm>
          <a:prstGeom prst="rect">
            <a:avLst/>
          </a:prstGeom>
        </p:spPr>
        <p:txBody>
          <a:bodyPr wrap="square">
            <a:spAutoFit/>
          </a:bodyPr>
          <a:lstStyle/>
          <a:p>
            <a:r>
              <a:rPr lang="en-GB" sz="2400" dirty="0"/>
              <a:t>Information gleaned from Paignton Development Forum's website  "How to Join" page….</a:t>
            </a:r>
          </a:p>
          <a:p>
            <a:r>
              <a:rPr lang="en-GB" sz="2400" dirty="0"/>
              <a:t> </a:t>
            </a:r>
          </a:p>
          <a:p>
            <a:r>
              <a:rPr lang="en-GB" sz="2400" dirty="0"/>
              <a:t>MEMBERSHIP</a:t>
            </a:r>
          </a:p>
          <a:p>
            <a:r>
              <a:rPr lang="en-GB" sz="2400" dirty="0"/>
              <a:t>Membership is free and eligible to those who fit one of the following categories:</a:t>
            </a:r>
          </a:p>
          <a:p>
            <a:r>
              <a:rPr lang="en-GB" sz="2400" dirty="0"/>
              <a:t>Resident in the area;</a:t>
            </a:r>
          </a:p>
          <a:p>
            <a:r>
              <a:rPr lang="en-GB" sz="2400" dirty="0"/>
              <a:t>Work in the area;</a:t>
            </a:r>
          </a:p>
          <a:p>
            <a:r>
              <a:rPr lang="en-GB" sz="2400" dirty="0"/>
              <a:t>Torbay Councillor  (for SG NDP SG would this category therefore include District, Parish and County Councillors?); </a:t>
            </a:r>
          </a:p>
          <a:p>
            <a:r>
              <a:rPr lang="en-GB" sz="2400" dirty="0"/>
              <a:t>Property owner in the area; </a:t>
            </a:r>
          </a:p>
          <a:p>
            <a:r>
              <a:rPr lang="en-GB" sz="2400" dirty="0"/>
              <a:t>Retailer in the area;</a:t>
            </a:r>
          </a:p>
          <a:p>
            <a:r>
              <a:rPr lang="en-GB" sz="2400" dirty="0"/>
              <a:t>Representative of a local organisation operating in the area.</a:t>
            </a:r>
          </a:p>
          <a:p>
            <a:r>
              <a:rPr lang="en-GB" dirty="0"/>
              <a:t/>
            </a:r>
            <a:br>
              <a:rPr lang="en-GB" dirty="0"/>
            </a:br>
            <a:endParaRPr lang="en-GB" dirty="0"/>
          </a:p>
        </p:txBody>
      </p:sp>
    </p:spTree>
    <p:extLst>
      <p:ext uri="{BB962C8B-B14F-4D97-AF65-F5344CB8AC3E}">
        <p14:creationId xmlns:p14="http://schemas.microsoft.com/office/powerpoint/2010/main" val="22970348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3</a:t>
            </a:fld>
            <a:endParaRPr lang="en-GB"/>
          </a:p>
        </p:txBody>
      </p:sp>
      <p:sp>
        <p:nvSpPr>
          <p:cNvPr id="4" name="Rectangle 3"/>
          <p:cNvSpPr/>
          <p:nvPr/>
        </p:nvSpPr>
        <p:spPr>
          <a:xfrm>
            <a:off x="609600" y="609600"/>
            <a:ext cx="8001000" cy="5940088"/>
          </a:xfrm>
          <a:prstGeom prst="rect">
            <a:avLst/>
          </a:prstGeom>
        </p:spPr>
        <p:txBody>
          <a:bodyPr wrap="square">
            <a:spAutoFit/>
          </a:bodyPr>
          <a:lstStyle/>
          <a:p>
            <a:r>
              <a:rPr lang="en-GB" sz="2000" b="1" dirty="0"/>
              <a:t>Information gathered and how it is used:</a:t>
            </a:r>
          </a:p>
          <a:p>
            <a:r>
              <a:rPr lang="en-GB" sz="2000" dirty="0"/>
              <a:t>collection of names/addresses, </a:t>
            </a:r>
          </a:p>
          <a:p>
            <a:r>
              <a:rPr lang="en-GB" sz="2000" dirty="0"/>
              <a:t>the creation of a database, </a:t>
            </a:r>
          </a:p>
          <a:p>
            <a:r>
              <a:rPr lang="en-GB" sz="2000" dirty="0"/>
              <a:t>the collection of information about interested organisations and skills.</a:t>
            </a:r>
          </a:p>
          <a:p>
            <a:endParaRPr lang="en-GB" sz="2000" dirty="0"/>
          </a:p>
          <a:p>
            <a:r>
              <a:rPr lang="en-GB" sz="2000" dirty="0"/>
              <a:t>Nothing explicit regarding the rights </a:t>
            </a:r>
            <a:r>
              <a:rPr lang="en-GB" sz="2000" dirty="0" err="1"/>
              <a:t>etc</a:t>
            </a:r>
            <a:r>
              <a:rPr lang="en-GB" sz="2000" dirty="0"/>
              <a:t> that come with membership (</a:t>
            </a:r>
            <a:r>
              <a:rPr lang="en-GB" sz="2000" dirty="0" err="1"/>
              <a:t>eg</a:t>
            </a:r>
            <a:r>
              <a:rPr lang="en-GB" sz="2000" dirty="0"/>
              <a:t> voting at meetings) though perhaps that is something that becomes apparent subsequently to applicants who achieve member status.  </a:t>
            </a:r>
          </a:p>
          <a:p>
            <a:endParaRPr lang="en-GB" sz="2000" dirty="0"/>
          </a:p>
          <a:p>
            <a:r>
              <a:rPr lang="en-GB" sz="2000" b="1" dirty="0"/>
              <a:t>STATUS OF MEETINGS</a:t>
            </a:r>
          </a:p>
          <a:p>
            <a:r>
              <a:rPr lang="en-GB" sz="2000" dirty="0"/>
              <a:t>With regard to members of the public and their attendance at meetings the only reference is the wording included on each Agenda - </a:t>
            </a:r>
          </a:p>
          <a:p>
            <a:r>
              <a:rPr lang="en-GB" sz="2000" i="1" dirty="0"/>
              <a:t>"This is a meeting in public – all are invited and welcome to attend"</a:t>
            </a:r>
            <a:r>
              <a:rPr lang="en-GB" sz="2000" dirty="0"/>
              <a:t>.</a:t>
            </a:r>
          </a:p>
          <a:p>
            <a:r>
              <a:rPr lang="en-GB" sz="2000" dirty="0"/>
              <a:t/>
            </a:r>
            <a:br>
              <a:rPr lang="en-GB" sz="2000" dirty="0"/>
            </a:br>
            <a:r>
              <a:rPr lang="en-GB" sz="2000" b="1" dirty="0"/>
              <a:t>VOTING AT MEETINGS</a:t>
            </a:r>
          </a:p>
          <a:p>
            <a:r>
              <a:rPr lang="en-GB" sz="2000" dirty="0"/>
              <a:t>Nothing explicit regarding voting at meetings; it seems likely that only those who have applied and become Members can vote.</a:t>
            </a:r>
          </a:p>
          <a:p>
            <a:r>
              <a:rPr lang="en-GB" sz="2000" dirty="0"/>
              <a:t/>
            </a:r>
            <a:br>
              <a:rPr lang="en-GB" sz="2000" dirty="0"/>
            </a:br>
            <a:r>
              <a:rPr lang="en-GB" sz="2000" dirty="0"/>
              <a:t>There is a footnote regarding Privacy Policy.</a:t>
            </a:r>
          </a:p>
        </p:txBody>
      </p:sp>
    </p:spTree>
    <p:extLst>
      <p:ext uri="{BB962C8B-B14F-4D97-AF65-F5344CB8AC3E}">
        <p14:creationId xmlns:p14="http://schemas.microsoft.com/office/powerpoint/2010/main" val="3697831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4</a:t>
            </a:fld>
            <a:endParaRPr lang="en-GB"/>
          </a:p>
        </p:txBody>
      </p:sp>
      <p:sp>
        <p:nvSpPr>
          <p:cNvPr id="4" name="Rectangle 3"/>
          <p:cNvSpPr/>
          <p:nvPr/>
        </p:nvSpPr>
        <p:spPr>
          <a:xfrm>
            <a:off x="575481" y="1600200"/>
            <a:ext cx="8229600" cy="3416320"/>
          </a:xfrm>
          <a:prstGeom prst="rect">
            <a:avLst/>
          </a:prstGeom>
        </p:spPr>
        <p:txBody>
          <a:bodyPr wrap="square">
            <a:spAutoFit/>
          </a:bodyPr>
          <a:lstStyle/>
          <a:p>
            <a:r>
              <a:rPr lang="en-GB" dirty="0"/>
              <a:t>What can you do locally? </a:t>
            </a:r>
          </a:p>
          <a:p>
            <a:r>
              <a:rPr lang="en-GB" dirty="0"/>
              <a:t>In addition to responding to consultation opportunities, there are other ways in which you can help shape the area in which you live. </a:t>
            </a:r>
          </a:p>
          <a:p>
            <a:r>
              <a:rPr lang="en-GB" b="1" dirty="0"/>
              <a:t>Neighbourhood Planning </a:t>
            </a:r>
            <a:endParaRPr lang="en-GB" dirty="0"/>
          </a:p>
          <a:p>
            <a:r>
              <a:rPr lang="en-GB" dirty="0"/>
              <a:t>Many of our communities are already in the process of preparing Neighbourhood Plans. We have produced a new Neighbourhood Planning e-newsletter including information about the process, relationship with </a:t>
            </a:r>
            <a:r>
              <a:rPr lang="en-GB" i="1" dirty="0"/>
              <a:t>Our Plan: South Hams</a:t>
            </a:r>
            <a:r>
              <a:rPr lang="en-GB" dirty="0"/>
              <a:t>, and the support available. Please visit </a:t>
            </a:r>
            <a:r>
              <a:rPr lang="en-GB" b="1" dirty="0"/>
              <a:t>www.southhams.gov.uk/shneighbourhoodplans </a:t>
            </a:r>
            <a:r>
              <a:rPr lang="en-GB" dirty="0"/>
              <a:t>to view this e-newsletter. There is also lots of information on this page to look at if your community has not yet decided on whether to prepare a Neighbourhood Plan, but you wish to find out more. You will also need to speak to your Town/Parish Council as the body responsible for the preparation of any neighbourhood plan. </a:t>
            </a:r>
          </a:p>
        </p:txBody>
      </p:sp>
      <p:sp>
        <p:nvSpPr>
          <p:cNvPr id="5" name="TextBox 4"/>
          <p:cNvSpPr txBox="1"/>
          <p:nvPr/>
        </p:nvSpPr>
        <p:spPr>
          <a:xfrm>
            <a:off x="1981200" y="838200"/>
            <a:ext cx="4633274" cy="523220"/>
          </a:xfrm>
          <a:prstGeom prst="rect">
            <a:avLst/>
          </a:prstGeom>
          <a:noFill/>
        </p:spPr>
        <p:txBody>
          <a:bodyPr wrap="square" rtlCol="0">
            <a:spAutoFit/>
          </a:bodyPr>
          <a:lstStyle/>
          <a:p>
            <a:pPr algn="ctr"/>
            <a:r>
              <a:rPr lang="en-GB" sz="2800" b="1" u="sng" dirty="0" smtClean="0">
                <a:solidFill>
                  <a:schemeClr val="accent1"/>
                </a:solidFill>
              </a:rPr>
              <a:t>SHDC LOCAL PLAN UPDATE</a:t>
            </a:r>
            <a:endParaRPr lang="en-GB" sz="2800" b="1" u="sng" dirty="0">
              <a:solidFill>
                <a:schemeClr val="accent1"/>
              </a:solidFill>
            </a:endParaRPr>
          </a:p>
        </p:txBody>
      </p:sp>
    </p:spTree>
    <p:extLst>
      <p:ext uri="{BB962C8B-B14F-4D97-AF65-F5344CB8AC3E}">
        <p14:creationId xmlns:p14="http://schemas.microsoft.com/office/powerpoint/2010/main" val="1718183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5</a:t>
            </a:fld>
            <a:endParaRPr lang="en-GB"/>
          </a:p>
        </p:txBody>
      </p:sp>
      <p:sp>
        <p:nvSpPr>
          <p:cNvPr id="4" name="Rectangle 3"/>
          <p:cNvSpPr/>
          <p:nvPr/>
        </p:nvSpPr>
        <p:spPr>
          <a:xfrm>
            <a:off x="457200" y="1027135"/>
            <a:ext cx="8305800" cy="4893647"/>
          </a:xfrm>
          <a:prstGeom prst="rect">
            <a:avLst/>
          </a:prstGeom>
        </p:spPr>
        <p:txBody>
          <a:bodyPr wrap="square">
            <a:spAutoFit/>
          </a:bodyPr>
          <a:lstStyle/>
          <a:p>
            <a:r>
              <a:rPr lang="en-GB" sz="2400" b="1" dirty="0">
                <a:solidFill>
                  <a:srgbClr val="000000"/>
                </a:solidFill>
                <a:latin typeface="Ubuntu"/>
              </a:rPr>
              <a:t>Land availability </a:t>
            </a:r>
            <a:endParaRPr lang="en-GB" sz="2400" dirty="0">
              <a:solidFill>
                <a:srgbClr val="000000"/>
              </a:solidFill>
              <a:latin typeface="Ubuntu"/>
            </a:endParaRPr>
          </a:p>
          <a:p>
            <a:r>
              <a:rPr lang="en-GB" sz="1600" dirty="0">
                <a:solidFill>
                  <a:srgbClr val="000000"/>
                </a:solidFill>
                <a:latin typeface="Ubuntu"/>
              </a:rPr>
              <a:t>It has been two years since we commenced this exercise to help identify available land that could provide new homes and employment sites. We asked landowners and others to tell us what land may potentially be available for development. Over 200 submissions were made at this time and others have been received during the two year period. </a:t>
            </a:r>
          </a:p>
          <a:p>
            <a:r>
              <a:rPr lang="en-GB" sz="1600" dirty="0">
                <a:solidFill>
                  <a:srgbClr val="000000"/>
                </a:solidFill>
                <a:latin typeface="Ubuntu"/>
              </a:rPr>
              <a:t>These sites were assessed and interim results of the Land Availability Assessment were published in the summer of 2015. You can view the site information in the Parish Information Packs by visiting </a:t>
            </a:r>
            <a:r>
              <a:rPr lang="en-GB" sz="1600" b="1" dirty="0">
                <a:solidFill>
                  <a:srgbClr val="000000"/>
                </a:solidFill>
                <a:latin typeface="Ubuntu"/>
              </a:rPr>
              <a:t>www.southhams.gov.uk/siteassessment</a:t>
            </a:r>
            <a:r>
              <a:rPr lang="en-GB" sz="1600" dirty="0">
                <a:solidFill>
                  <a:srgbClr val="000000"/>
                </a:solidFill>
                <a:latin typeface="Ubuntu"/>
              </a:rPr>
              <a:t>. Additional sites that were submitted after this publication have been assessed and the results are also available via this link (but please note that these sites are not included on the site maps in the Parish Information Packs). </a:t>
            </a:r>
          </a:p>
          <a:p>
            <a:r>
              <a:rPr lang="en-GB" sz="1600" dirty="0">
                <a:solidFill>
                  <a:srgbClr val="000000"/>
                </a:solidFill>
                <a:latin typeface="Ubuntu"/>
              </a:rPr>
              <a:t>We are still looking to identify further land to ensure we have enough land to meet identified development needs of our communities. So, if there are other sites which have not been previously identified to the Council, or further extensions to existing ones, which are now available for development, we’d like to know more! We are particularly interested in sites within or close to settlements or sites that are well related to public transport routes, footpaths, </a:t>
            </a:r>
            <a:r>
              <a:rPr lang="en-GB" sz="1600" dirty="0" err="1">
                <a:solidFill>
                  <a:srgbClr val="000000"/>
                </a:solidFill>
                <a:latin typeface="Ubuntu"/>
              </a:rPr>
              <a:t>cycleways</a:t>
            </a:r>
            <a:r>
              <a:rPr lang="en-GB" sz="1600" dirty="0">
                <a:solidFill>
                  <a:srgbClr val="000000"/>
                </a:solidFill>
                <a:latin typeface="Ubuntu"/>
              </a:rPr>
              <a:t> and local facilities. It is important that development takes place in the right places with minimal impact on our environment. Please complete the response form and send this, with an OS based map clearly identifying the site. </a:t>
            </a:r>
            <a:endParaRPr lang="en-GB" sz="1600" dirty="0"/>
          </a:p>
        </p:txBody>
      </p:sp>
      <p:sp>
        <p:nvSpPr>
          <p:cNvPr id="5" name="TextBox 4"/>
          <p:cNvSpPr txBox="1"/>
          <p:nvPr/>
        </p:nvSpPr>
        <p:spPr>
          <a:xfrm>
            <a:off x="1295400" y="541586"/>
            <a:ext cx="6172200" cy="461665"/>
          </a:xfrm>
          <a:prstGeom prst="rect">
            <a:avLst/>
          </a:prstGeom>
          <a:noFill/>
        </p:spPr>
        <p:txBody>
          <a:bodyPr wrap="square" rtlCol="0">
            <a:spAutoFit/>
          </a:bodyPr>
          <a:lstStyle/>
          <a:p>
            <a:pPr algn="ctr"/>
            <a:r>
              <a:rPr lang="en-GB" sz="2400" b="1" u="sng" dirty="0" smtClean="0"/>
              <a:t>SHDC LOCAL PLAN UPDATE</a:t>
            </a:r>
            <a:endParaRPr lang="en-GB" sz="2400" b="1" u="sng" dirty="0"/>
          </a:p>
        </p:txBody>
      </p:sp>
    </p:spTree>
    <p:extLst>
      <p:ext uri="{BB962C8B-B14F-4D97-AF65-F5344CB8AC3E}">
        <p14:creationId xmlns:p14="http://schemas.microsoft.com/office/powerpoint/2010/main" val="35769404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6</a:t>
            </a:fld>
            <a:endParaRPr lang="en-GB"/>
          </a:p>
        </p:txBody>
      </p:sp>
      <p:graphicFrame>
        <p:nvGraphicFramePr>
          <p:cNvPr id="4" name="Table 3"/>
          <p:cNvGraphicFramePr>
            <a:graphicFrameLocks noGrp="1"/>
          </p:cNvGraphicFramePr>
          <p:nvPr>
            <p:extLst>
              <p:ext uri="{D42A27DB-BD31-4B8C-83A1-F6EECF244321}">
                <p14:modId xmlns:p14="http://schemas.microsoft.com/office/powerpoint/2010/main" val="2861922966"/>
              </p:ext>
            </p:extLst>
          </p:nvPr>
        </p:nvGraphicFramePr>
        <p:xfrm>
          <a:off x="386567" y="1216981"/>
          <a:ext cx="8229600" cy="1645920"/>
        </p:xfrm>
        <a:graphic>
          <a:graphicData uri="http://schemas.openxmlformats.org/drawingml/2006/table">
            <a:tbl>
              <a:tblPr/>
              <a:tblGrid>
                <a:gridCol w="2347843"/>
                <a:gridCol w="5881757"/>
              </a:tblGrid>
              <a:tr h="312967">
                <a:tc>
                  <a:txBody>
                    <a:bodyPr/>
                    <a:lstStyle/>
                    <a:p>
                      <a:pPr algn="l">
                        <a:spcAft>
                          <a:spcPts val="0"/>
                        </a:spcAft>
                      </a:pPr>
                      <a:r>
                        <a:rPr lang="en-GB" sz="1800" b="1" dirty="0">
                          <a:effectLst/>
                        </a:rPr>
                        <a:t>SH_52_07_08/14</a:t>
                      </a:r>
                      <a:br>
                        <a:rPr lang="en-GB" sz="1800" b="1" dirty="0">
                          <a:effectLst/>
                        </a:rPr>
                      </a:br>
                      <a:r>
                        <a:rPr lang="en-GB" sz="1800" b="1" dirty="0">
                          <a:effectLst/>
                        </a:rPr>
                        <a:t>(New site submitted autumn 2014)</a:t>
                      </a:r>
                      <a:endParaRPr lang="en-GB" sz="2400" b="1" dirty="0">
                        <a:effectLst/>
                      </a:endParaRPr>
                    </a:p>
                  </a:txBody>
                  <a:tcPr marL="64016" marR="640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GB" sz="1800" b="1" dirty="0">
                          <a:effectLst/>
                        </a:rPr>
                        <a:t>Four Cross Units, </a:t>
                      </a:r>
                      <a:r>
                        <a:rPr lang="en-GB" sz="1800" b="1" dirty="0" err="1">
                          <a:effectLst/>
                        </a:rPr>
                        <a:t>Lembury</a:t>
                      </a:r>
                      <a:r>
                        <a:rPr lang="en-GB" sz="1800" b="1" dirty="0">
                          <a:effectLst/>
                        </a:rPr>
                        <a:t> Road &amp; Paignton Road, Stoke Gabriel</a:t>
                      </a:r>
                      <a:endParaRPr lang="en-GB" sz="2400" b="1" dirty="0">
                        <a:effectLst/>
                      </a:endParaRPr>
                    </a:p>
                  </a:txBody>
                  <a:tcPr marL="64016" marR="640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12967">
                <a:tc>
                  <a:txBody>
                    <a:bodyPr/>
                    <a:lstStyle/>
                    <a:p>
                      <a:pPr algn="l">
                        <a:spcAft>
                          <a:spcPts val="0"/>
                        </a:spcAft>
                      </a:pPr>
                      <a:r>
                        <a:rPr lang="en-GB" sz="1800" b="1">
                          <a:effectLst/>
                        </a:rPr>
                        <a:t>SH_52_08_14</a:t>
                      </a:r>
                      <a:br>
                        <a:rPr lang="en-GB" sz="1800" b="1">
                          <a:effectLst/>
                        </a:rPr>
                      </a:br>
                      <a:r>
                        <a:rPr lang="en-GB" sz="1800" b="1">
                          <a:effectLst/>
                        </a:rPr>
                        <a:t>(New site submitted autumn 2014)</a:t>
                      </a:r>
                      <a:endParaRPr lang="en-GB" sz="2400" b="1">
                        <a:effectLst/>
                      </a:endParaRPr>
                    </a:p>
                  </a:txBody>
                  <a:tcPr marL="64016" marR="640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spcAft>
                          <a:spcPts val="0"/>
                        </a:spcAft>
                      </a:pPr>
                      <a:r>
                        <a:rPr lang="en-GB" sz="1800" b="1" dirty="0">
                          <a:effectLst/>
                        </a:rPr>
                        <a:t>South Hams Garden Centre and Land at </a:t>
                      </a:r>
                      <a:r>
                        <a:rPr lang="en-GB" sz="1800" b="1" dirty="0" err="1">
                          <a:effectLst/>
                        </a:rPr>
                        <a:t>Yellands</a:t>
                      </a:r>
                      <a:r>
                        <a:rPr lang="en-GB" sz="1800" b="1" dirty="0">
                          <a:effectLst/>
                        </a:rPr>
                        <a:t> Farm, Paignton Road, Stoke Gabriel</a:t>
                      </a:r>
                      <a:endParaRPr lang="en-GB" sz="2400" b="1" dirty="0">
                        <a:effectLst/>
                      </a:endParaRPr>
                    </a:p>
                  </a:txBody>
                  <a:tcPr marL="64016" marR="6401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TextBox 4"/>
          <p:cNvSpPr txBox="1"/>
          <p:nvPr/>
        </p:nvSpPr>
        <p:spPr>
          <a:xfrm>
            <a:off x="1371600" y="685800"/>
            <a:ext cx="6259534" cy="523220"/>
          </a:xfrm>
          <a:prstGeom prst="rect">
            <a:avLst/>
          </a:prstGeom>
          <a:noFill/>
        </p:spPr>
        <p:txBody>
          <a:bodyPr wrap="none" rtlCol="0">
            <a:spAutoFit/>
          </a:bodyPr>
          <a:lstStyle/>
          <a:p>
            <a:r>
              <a:rPr lang="en-GB" sz="2800" b="1" dirty="0" smtClean="0"/>
              <a:t>CALL FOR SITES – NEW SITES SUBMITTED</a:t>
            </a:r>
            <a:endParaRPr lang="en-GB" sz="2800" b="1" dirty="0"/>
          </a:p>
        </p:txBody>
      </p:sp>
      <p:sp>
        <p:nvSpPr>
          <p:cNvPr id="6" name="TextBox 5"/>
          <p:cNvSpPr txBox="1"/>
          <p:nvPr/>
        </p:nvSpPr>
        <p:spPr>
          <a:xfrm>
            <a:off x="609600" y="3962400"/>
            <a:ext cx="8077199" cy="738664"/>
          </a:xfrm>
          <a:prstGeom prst="rect">
            <a:avLst/>
          </a:prstGeom>
          <a:noFill/>
        </p:spPr>
        <p:txBody>
          <a:bodyPr wrap="square" rtlCol="0">
            <a:spAutoFit/>
          </a:bodyPr>
          <a:lstStyle/>
          <a:p>
            <a:r>
              <a:rPr lang="en-GB" sz="1400" dirty="0">
                <a:solidFill>
                  <a:srgbClr val="FF0000"/>
                </a:solidFill>
              </a:rPr>
              <a:t> </a:t>
            </a:r>
            <a:r>
              <a:rPr lang="en-GB" sz="1400" b="1" dirty="0" smtClean="0">
                <a:solidFill>
                  <a:srgbClr val="FF0000"/>
                </a:solidFill>
              </a:rPr>
              <a:t>David Watts Comment : </a:t>
            </a:r>
            <a:r>
              <a:rPr lang="en-GB" sz="1400" b="1" dirty="0" smtClean="0"/>
              <a:t>I understand </a:t>
            </a:r>
            <a:r>
              <a:rPr lang="en-GB" sz="1400" b="1" dirty="0"/>
              <a:t>South Hams DC have set a 12 month deadline to produce a new LP via joint working with Plymouth and other LPA's.  If so, it will give the "objectively assessed need" (OAN)  info </a:t>
            </a:r>
            <a:r>
              <a:rPr lang="en-GB" sz="1400" b="1" dirty="0" smtClean="0"/>
              <a:t>required </a:t>
            </a:r>
            <a:r>
              <a:rPr lang="en-GB" sz="1400" b="1" dirty="0"/>
              <a:t>to comply with the NPPF in respect of the proposed NP and LP.</a:t>
            </a:r>
          </a:p>
        </p:txBody>
      </p:sp>
    </p:spTree>
    <p:extLst>
      <p:ext uri="{BB962C8B-B14F-4D97-AF65-F5344CB8AC3E}">
        <p14:creationId xmlns:p14="http://schemas.microsoft.com/office/powerpoint/2010/main" val="25810849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7</a:t>
            </a:fld>
            <a:endParaRPr lang="en-GB"/>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228600"/>
            <a:ext cx="6629400" cy="5942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0147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8</a:t>
            </a:fld>
            <a:endParaRPr lang="en-GB"/>
          </a:p>
        </p:txBody>
      </p:sp>
      <p:sp>
        <p:nvSpPr>
          <p:cNvPr id="4" name="Rectangle 3"/>
          <p:cNvSpPr/>
          <p:nvPr/>
        </p:nvSpPr>
        <p:spPr>
          <a:xfrm>
            <a:off x="2286000" y="3105835"/>
            <a:ext cx="4572000" cy="1938992"/>
          </a:xfrm>
          <a:prstGeom prst="rect">
            <a:avLst/>
          </a:prstGeom>
        </p:spPr>
        <p:txBody>
          <a:bodyPr>
            <a:spAutoFit/>
          </a:bodyPr>
          <a:lstStyle/>
          <a:p>
            <a:r>
              <a:rPr lang="en-GB" sz="2400" b="1" dirty="0" smtClean="0"/>
              <a:t>Upcoming Events:</a:t>
            </a:r>
          </a:p>
          <a:p>
            <a:r>
              <a:rPr lang="en-GB" sz="2400" b="1" dirty="0" smtClean="0"/>
              <a:t>Energy </a:t>
            </a:r>
            <a:r>
              <a:rPr lang="en-GB" sz="2400" b="1" dirty="0"/>
              <a:t>Event on Feb. 6th., </a:t>
            </a:r>
            <a:endParaRPr lang="en-GB" sz="2400" b="1" dirty="0" smtClean="0"/>
          </a:p>
          <a:p>
            <a:r>
              <a:rPr lang="en-GB" sz="2400" b="1" dirty="0" smtClean="0"/>
              <a:t>and </a:t>
            </a:r>
            <a:r>
              <a:rPr lang="en-GB" sz="2400" b="1" dirty="0"/>
              <a:t>the </a:t>
            </a:r>
            <a:endParaRPr lang="en-GB" sz="2400" b="1" dirty="0" smtClean="0"/>
          </a:p>
          <a:p>
            <a:r>
              <a:rPr lang="en-GB" sz="2400" b="1" dirty="0" smtClean="0"/>
              <a:t>Paignton Neighbourhood Forum meeting </a:t>
            </a:r>
            <a:r>
              <a:rPr lang="en-GB" sz="2400" b="1" dirty="0"/>
              <a:t>on Jan. 21st.</a:t>
            </a:r>
          </a:p>
        </p:txBody>
      </p:sp>
    </p:spTree>
    <p:extLst>
      <p:ext uri="{BB962C8B-B14F-4D97-AF65-F5344CB8AC3E}">
        <p14:creationId xmlns:p14="http://schemas.microsoft.com/office/powerpoint/2010/main" val="780859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SGNDP Steering Group 20/01/2016</a:t>
            </a:r>
            <a:endParaRPr lang="en-GB"/>
          </a:p>
        </p:txBody>
      </p:sp>
      <p:sp>
        <p:nvSpPr>
          <p:cNvPr id="3" name="Slide Number Placeholder 2"/>
          <p:cNvSpPr>
            <a:spLocks noGrp="1"/>
          </p:cNvSpPr>
          <p:nvPr>
            <p:ph type="sldNum" sz="quarter" idx="12"/>
          </p:nvPr>
        </p:nvSpPr>
        <p:spPr/>
        <p:txBody>
          <a:bodyPr/>
          <a:lstStyle/>
          <a:p>
            <a:fld id="{A183D86B-207A-4BAF-9A41-FB28F00583E4}" type="slidenum">
              <a:rPr lang="en-GB" smtClean="0"/>
              <a:t>9</a:t>
            </a:fld>
            <a:endParaRPr lang="en-GB"/>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599" y="406513"/>
            <a:ext cx="8305801" cy="454648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p:spPr>
      </p:pic>
      <p:sp>
        <p:nvSpPr>
          <p:cNvPr id="4" name="Rectangle 3"/>
          <p:cNvSpPr/>
          <p:nvPr/>
        </p:nvSpPr>
        <p:spPr>
          <a:xfrm>
            <a:off x="228599" y="5269973"/>
            <a:ext cx="8763001" cy="1200329"/>
          </a:xfrm>
          <a:prstGeom prst="rect">
            <a:avLst/>
          </a:prstGeom>
        </p:spPr>
        <p:txBody>
          <a:bodyPr wrap="square">
            <a:spAutoFit/>
          </a:bodyPr>
          <a:lstStyle/>
          <a:p>
            <a:endParaRPr lang="en-GB" dirty="0"/>
          </a:p>
          <a:p>
            <a:r>
              <a:rPr lang="en-GB" b="1" dirty="0"/>
              <a:t>The chart </a:t>
            </a:r>
            <a:r>
              <a:rPr lang="en-GB" b="1" dirty="0" smtClean="0"/>
              <a:t>shows </a:t>
            </a:r>
            <a:r>
              <a:rPr lang="en-GB" b="1" dirty="0"/>
              <a:t>the top 10 most popular policies, and the percentage of plans that contain them. Over 80% of neighbourhood plans contain a policy to promote local distinctiveness, while over half allocate housing sites </a:t>
            </a:r>
            <a:endParaRPr lang="en-GB" dirty="0"/>
          </a:p>
        </p:txBody>
      </p:sp>
    </p:spTree>
    <p:extLst>
      <p:ext uri="{BB962C8B-B14F-4D97-AF65-F5344CB8AC3E}">
        <p14:creationId xmlns:p14="http://schemas.microsoft.com/office/powerpoint/2010/main" val="615427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1496</TotalTime>
  <Words>718</Words>
  <Application>Microsoft Office PowerPoint</Application>
  <PresentationFormat>On-screen Show (4:3)</PresentationFormat>
  <Paragraphs>73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SGNDP STEERING GROUP MEETING 20TH JANUARY 2016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SGNDP STEERING GROUP MEETING 20TH JANUARY 2016</dc:title>
  <dc:creator>PeterF</dc:creator>
  <cp:lastModifiedBy>PeterF</cp:lastModifiedBy>
  <cp:revision>18</cp:revision>
  <cp:lastPrinted>2016-01-20T14:13:45Z</cp:lastPrinted>
  <dcterms:created xsi:type="dcterms:W3CDTF">2016-01-17T20:17:35Z</dcterms:created>
  <dcterms:modified xsi:type="dcterms:W3CDTF">2016-01-28T08:30:43Z</dcterms:modified>
</cp:coreProperties>
</file>